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18" r:id="rId2"/>
    <p:sldId id="292" r:id="rId3"/>
    <p:sldId id="257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57E57-83AE-4652-9009-8DD7364D3D1F}" v="1" dt="2022-03-02T14:58:53.14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DD357E57-83AE-4652-9009-8DD7364D3D1F}"/>
    <pc:docChg chg="custSel addSld delSld modSld sldOrd">
      <pc:chgData name="Arnold, Geoffrey" userId="84df3a83-fb20-4e73-a9fb-16fe3fc1bec7" providerId="ADAL" clId="{DD357E57-83AE-4652-9009-8DD7364D3D1F}" dt="2022-03-02T14:59:42.043" v="32" actId="1076"/>
      <pc:docMkLst>
        <pc:docMk/>
      </pc:docMkLst>
      <pc:sldChg chg="modSp mod">
        <pc:chgData name="Arnold, Geoffrey" userId="84df3a83-fb20-4e73-a9fb-16fe3fc1bec7" providerId="ADAL" clId="{DD357E57-83AE-4652-9009-8DD7364D3D1F}" dt="2022-03-02T14:57:49.873" v="20" actId="20577"/>
        <pc:sldMkLst>
          <pc:docMk/>
          <pc:sldMk cId="1089553181" sldId="316"/>
        </pc:sldMkLst>
        <pc:spChg chg="mod">
          <ac:chgData name="Arnold, Geoffrey" userId="84df3a83-fb20-4e73-a9fb-16fe3fc1bec7" providerId="ADAL" clId="{DD357E57-83AE-4652-9009-8DD7364D3D1F}" dt="2022-03-02T14:57:49.873" v="20" actId="20577"/>
          <ac:spMkLst>
            <pc:docMk/>
            <pc:sldMk cId="1089553181" sldId="316"/>
            <ac:spMk id="556" creationId="{00000000-0000-0000-0000-000000000000}"/>
          </ac:spMkLst>
        </pc:spChg>
      </pc:sldChg>
      <pc:sldChg chg="new del ord">
        <pc:chgData name="Arnold, Geoffrey" userId="84df3a83-fb20-4e73-a9fb-16fe3fc1bec7" providerId="ADAL" clId="{DD357E57-83AE-4652-9009-8DD7364D3D1F}" dt="2022-03-02T14:56:54.022" v="4" actId="47"/>
        <pc:sldMkLst>
          <pc:docMk/>
          <pc:sldMk cId="4200388787" sldId="317"/>
        </pc:sldMkLst>
      </pc:sldChg>
      <pc:sldChg chg="addSp delSp modSp new mod modClrScheme modAnim chgLayout">
        <pc:chgData name="Arnold, Geoffrey" userId="84df3a83-fb20-4e73-a9fb-16fe3fc1bec7" providerId="ADAL" clId="{DD357E57-83AE-4652-9009-8DD7364D3D1F}" dt="2022-03-02T14:59:42.043" v="32" actId="1076"/>
        <pc:sldMkLst>
          <pc:docMk/>
          <pc:sldMk cId="248678830" sldId="318"/>
        </pc:sldMkLst>
        <pc:spChg chg="del">
          <ac:chgData name="Arnold, Geoffrey" userId="84df3a83-fb20-4e73-a9fb-16fe3fc1bec7" providerId="ADAL" clId="{DD357E57-83AE-4652-9009-8DD7364D3D1F}" dt="2022-03-02T14:57:00.172" v="5" actId="700"/>
          <ac:spMkLst>
            <pc:docMk/>
            <pc:sldMk cId="248678830" sldId="318"/>
            <ac:spMk id="2" creationId="{694AC383-1326-4645-81AB-FCA139646B25}"/>
          </ac:spMkLst>
        </pc:spChg>
        <pc:picChg chg="add mod">
          <ac:chgData name="Arnold, Geoffrey" userId="84df3a83-fb20-4e73-a9fb-16fe3fc1bec7" providerId="ADAL" clId="{DD357E57-83AE-4652-9009-8DD7364D3D1F}" dt="2022-03-02T14:59:42.043" v="32" actId="1076"/>
          <ac:picMkLst>
            <pc:docMk/>
            <pc:sldMk cId="248678830" sldId="318"/>
            <ac:picMk id="3" creationId="{CDF4EFE5-522F-4CD9-AC4A-FA6EED1C7BF1}"/>
          </ac:picMkLst>
        </pc:picChg>
        <pc:picChg chg="add mod modCrop">
          <ac:chgData name="Arnold, Geoffrey" userId="84df3a83-fb20-4e73-a9fb-16fe3fc1bec7" providerId="ADAL" clId="{DD357E57-83AE-4652-9009-8DD7364D3D1F}" dt="2022-03-02T14:59:39.042" v="31" actId="1076"/>
          <ac:picMkLst>
            <pc:docMk/>
            <pc:sldMk cId="248678830" sldId="318"/>
            <ac:picMk id="4" creationId="{9A7D9CAB-329F-47E6-9140-505920AE1062}"/>
          </ac:picMkLst>
        </pc:picChg>
      </pc:sldChg>
      <pc:sldMasterChg chg="delSldLayout">
        <pc:chgData name="Arnold, Geoffrey" userId="84df3a83-fb20-4e73-a9fb-16fe3fc1bec7" providerId="ADAL" clId="{DD357E57-83AE-4652-9009-8DD7364D3D1F}" dt="2022-03-02T14:56:54.022" v="4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DD357E57-83AE-4652-9009-8DD7364D3D1F}" dt="2022-03-02T14:56:54.022" v="4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bookmark-saved/?_state_id_=d80625dc681e913a" TargetMode="External"/><Relationship Id="rId2" Type="http://schemas.openxmlformats.org/officeDocument/2006/relationships/hyperlink" Target="https://gallery.shinyapps.io/113-bookmarking-ur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allery.shinyapps.io/113-bookmarking-url/?_inputs_&amp;n=20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D9CAB-329F-47E6-9140-505920AE1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56" t="524" r="30850" b="20284"/>
          <a:stretch/>
        </p:blipFill>
        <p:spPr>
          <a:xfrm>
            <a:off x="9125607" y="3286827"/>
            <a:ext cx="6132786" cy="7142346"/>
          </a:xfrm>
          <a:prstGeom prst="rect">
            <a:avLst/>
          </a:prstGeom>
        </p:spPr>
      </p:pic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F4EFE5-522F-4CD9-AC4A-FA6EED1C7BF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28801" y="10152994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678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46" name="Screen Shot 2017-05-01 at 23.12.24.png" descr="Screen Shot 2017-05-01 at 23.12.24.png"/>
          <p:cNvPicPr>
            <a:picLocks/>
          </p:cNvPicPr>
          <p:nvPr/>
        </p:nvPicPr>
        <p:blipFill>
          <a:blip r:embed="rId4"/>
          <a:srcRect t="8024"/>
          <a:stretch>
            <a:fillRect/>
          </a:stretch>
        </p:blipFill>
        <p:spPr>
          <a:xfrm>
            <a:off x="3454400" y="3746500"/>
            <a:ext cx="17481451" cy="6712913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55" name="Screen Shot 2017-05-01 at 23.12.52.png" descr="Screen Shot 2017-05-01 at 23.12.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955" y="3234234"/>
            <a:ext cx="15534791" cy="7247532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ookmarked state automatically saves the input values (except passwords) such that when the application is restored using that state, the inputs are seeded with the saved values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5565252"/>
          </a:xfrm>
          <a:prstGeom prst="rect">
            <a:avLst/>
          </a:prstGeom>
        </p:spPr>
        <p:txBody>
          <a:bodyPr/>
          <a:lstStyle/>
          <a:p>
            <a:r>
              <a:t>Bookmarked state automatically saves the input values (except passwords) such that when the application is restored using that state, the inputs are seeded with the saved values</a:t>
            </a:r>
          </a:p>
          <a:p>
            <a:r>
              <a:t>File inputs are saved only when state is saved to server (not with URL encoding)</a:t>
            </a:r>
          </a:p>
        </p:txBody>
      </p:sp>
      <p:sp>
        <p:nvSpPr>
          <p:cNvPr id="458" name="how bookmarking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bookmarking works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ookmarking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Bookmarking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options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ypes of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bookmarking</a:t>
            </a:r>
          </a:p>
        </p:txBody>
      </p:sp>
      <p:graphicFrame>
        <p:nvGraphicFramePr>
          <p:cNvPr id="463" name="Table"/>
          <p:cNvGraphicFramePr/>
          <p:nvPr/>
        </p:nvGraphicFramePr>
        <p:xfrm>
          <a:off x="1238675" y="2829319"/>
          <a:ext cx="21919350" cy="83440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95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856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URL-encoded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Saved-to-server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state on server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State saved on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URLs may be long &amp; values revealed in URL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Always a short URL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t>URL length limits data </a:t>
                      </a:r>
                      <a:r>
                        <a:rPr sz="3000"/>
                        <a:t>(~2K characters on some browsers)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limits on data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Can’t store uploaded files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Can store uploaded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Best for simple apps without too much state to serialize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Appropriate for large amounts of state, incl files and directories if necessary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Enabling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Enabling bookmarking</a:t>
            </a:r>
          </a:p>
        </p:txBody>
      </p:sp>
      <p:sp>
        <p:nvSpPr>
          <p:cNvPr id="466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ui &lt;- function(request) {…"/>
          <p:cNvSpPr txBox="1"/>
          <p:nvPr/>
        </p:nvSpPr>
        <p:spPr>
          <a:xfrm>
            <a:off x="1022403" y="2700986"/>
            <a:ext cx="13074908" cy="8805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function(request)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009193"/>
                </a:solidFill>
              </a:rPr>
              <a:t>enableBookmarking = </a:t>
            </a:r>
            <a:r>
              <a:t>"</a:t>
            </a:r>
            <a:r>
              <a:rPr>
                <a:solidFill>
                  <a:srgbClr val="FF9300"/>
                </a:solidFill>
              </a:rPr>
              <a:t>server</a:t>
            </a:r>
            <a:r>
              <a:t>")</a:t>
            </a:r>
          </a:p>
        </p:txBody>
      </p:sp>
      <p:grpSp>
        <p:nvGrpSpPr>
          <p:cNvPr id="470" name="Group"/>
          <p:cNvGrpSpPr/>
          <p:nvPr/>
        </p:nvGrpSpPr>
        <p:grpSpPr>
          <a:xfrm>
            <a:off x="13408897" y="9599180"/>
            <a:ext cx="10696951" cy="3135746"/>
            <a:chOff x="0" y="0"/>
            <a:chExt cx="10696949" cy="3135744"/>
          </a:xfrm>
        </p:grpSpPr>
        <p:sp>
          <p:nvSpPr>
            <p:cNvPr id="468" name="Only change for saving to server"/>
            <p:cNvSpPr/>
            <p:nvPr/>
          </p:nvSpPr>
          <p:spPr>
            <a:xfrm>
              <a:off x="3084490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r>
                <a:t>Only change for saving to server</a:t>
              </a:r>
            </a:p>
          </p:txBody>
        </p:sp>
        <p:sp>
          <p:nvSpPr>
            <p:cNvPr id="469" name="Triangle"/>
            <p:cNvSpPr/>
            <p:nvPr/>
          </p:nvSpPr>
          <p:spPr>
            <a:xfrm rot="16200000">
              <a:off x="-26369" y="34609"/>
              <a:ext cx="3127505" cy="307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93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DEPLOYED EXAMPL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DEPLOYED EXAMPLES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238675" y="2829319"/>
          <a:ext cx="21906648" cy="844050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95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48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URL-encoded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Saved-to-server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454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 dirty="0">
                          <a:hlinkClick r:id="rId2"/>
                        </a:rPr>
                        <a:t>https://gallery.shinyapps.io/113-bookmarking-url/</a:t>
                      </a:r>
                      <a:r>
                        <a:rPr dirty="0"/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>
                          <a:hlinkClick r:id="rId3"/>
                        </a:rPr>
                        <a:t>https://gallery.shinyapps.io/bookmark-saved/?_state_id_=d80625dc681e913a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454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>
                          <a:hlinkClick r:id="rId4"/>
                        </a:rPr>
                        <a:t>https://gallery.shinyapps.io/113-bookmarking-url/?_inputs_&amp;n=200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izing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Customizing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bookmarks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Inputs that should not be bookmarked can be excluded with setBookmarkExclude() in the server function, which takes in a vector containing the names of the inputs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382043"/>
          </a:xfrm>
          <a:prstGeom prst="rect">
            <a:avLst/>
          </a:prstGeom>
        </p:spPr>
        <p:txBody>
          <a:bodyPr/>
          <a:lstStyle/>
          <a:p>
            <a:r>
              <a:t>Inputs that should not be bookmarked can be excluded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setBookmarkExclude()</a:t>
            </a:r>
            <a:r>
              <a:t> in the server function, which takes in a vector containing the names of the inputs</a:t>
            </a:r>
          </a:p>
        </p:txBody>
      </p:sp>
      <p:sp>
        <p:nvSpPr>
          <p:cNvPr id="478" name="excluding inpu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excluding inputs</a:t>
            </a:r>
          </a:p>
        </p:txBody>
      </p:sp>
      <p:sp>
        <p:nvSpPr>
          <p:cNvPr id="479" name="Rectangle"/>
          <p:cNvSpPr/>
          <p:nvPr/>
        </p:nvSpPr>
        <p:spPr>
          <a:xfrm>
            <a:off x="1332012" y="6379313"/>
            <a:ext cx="14278968" cy="284966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erver &lt;- function(input, output, session) {…"/>
          <p:cNvSpPr txBox="1"/>
          <p:nvPr/>
        </p:nvSpPr>
        <p:spPr>
          <a:xfrm>
            <a:off x="1508769" y="6764905"/>
            <a:ext cx="13925455" cy="20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setBookmarkExclude(</a:t>
            </a:r>
            <a:r>
              <a:t>c("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</a:t>
            </a:r>
            <a:r>
              <a:rPr>
                <a:solidFill>
                  <a:srgbClr val="0096FF"/>
                </a:solidFill>
              </a:rPr>
              <a:t>y</a:t>
            </a:r>
            <a:r>
              <a:t>")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It is possible to bookmark which tab in a tabset is activ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8168810"/>
          </a:xfrm>
          <a:prstGeom prst="rect">
            <a:avLst/>
          </a:prstGeom>
        </p:spPr>
        <p:txBody>
          <a:bodyPr/>
          <a:lstStyle/>
          <a:p>
            <a:pPr marL="579497" indent="-579497" defTabSz="784225">
              <a:spcBef>
                <a:spcPts val="2800"/>
              </a:spcBef>
              <a:defRPr sz="5700"/>
            </a:pPr>
            <a:r>
              <a:t>It is possible to bookmark which tab in a tabset is active</a:t>
            </a:r>
          </a:p>
          <a:p>
            <a:pPr marL="1279266" lvl="1" indent="-579497" defTabSz="784225">
              <a:spcBef>
                <a:spcPts val="2800"/>
              </a:spcBef>
              <a:defRPr sz="5700"/>
            </a:pPr>
            <a:r>
              <a:t>This requires providing IDs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tabsetPanel()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navbarPage()</a:t>
            </a:r>
            <a:r>
              <a:t>,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navlistPanel()</a:t>
            </a:r>
          </a:p>
          <a:p>
            <a:pPr marL="579497" indent="-579497" defTabSz="784225">
              <a:spcBef>
                <a:spcPts val="2800"/>
              </a:spcBef>
              <a:defRPr sz="5700"/>
            </a:pPr>
            <a:r>
              <a:t>If you have multiple tabs, you likely want the bookmark button to show up on each tab</a:t>
            </a:r>
          </a:p>
          <a:p>
            <a:pPr marL="1279266" lvl="1" indent="-579497" defTabSz="784225">
              <a:spcBef>
                <a:spcPts val="2800"/>
              </a:spcBef>
              <a:defRPr sz="5700"/>
            </a:pPr>
            <a:r>
              <a:t>This also requires providing IDs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bookmarkButton()</a:t>
            </a:r>
            <a:r>
              <a:t>, and also excluding the bookmarking of the bookmark buttons themselves</a:t>
            </a:r>
          </a:p>
        </p:txBody>
      </p:sp>
      <p:sp>
        <p:nvSpPr>
          <p:cNvPr id="483" name="multiple tab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tabs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bookmarking</a:t>
            </a:r>
          </a:p>
        </p:txBody>
      </p:sp>
      <p:sp>
        <p:nvSpPr>
          <p:cNvPr id="4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8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bookmark_02.R"/>
          <p:cNvSpPr txBox="1">
            <a:spLocks noGrp="1"/>
          </p:cNvSpPr>
          <p:nvPr>
            <p:ph type="body" idx="21"/>
          </p:nvPr>
        </p:nvSpPr>
        <p:spPr>
          <a:xfrm>
            <a:off x="8667185" y="253999"/>
            <a:ext cx="7049630" cy="1221173"/>
          </a:xfrm>
          <a:prstGeom prst="rect">
            <a:avLst/>
          </a:prstGeom>
        </p:spPr>
        <p:txBody>
          <a:bodyPr/>
          <a:lstStyle/>
          <a:p>
            <a:r>
              <a:t>bookmark_02.R</a:t>
            </a:r>
          </a:p>
        </p:txBody>
      </p:sp>
      <p:sp>
        <p:nvSpPr>
          <p:cNvPr id="492" name="Rectangle"/>
          <p:cNvSpPr/>
          <p:nvPr/>
        </p:nvSpPr>
        <p:spPr>
          <a:xfrm>
            <a:off x="679450" y="3517900"/>
            <a:ext cx="23037801" cy="802558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server &lt;- function(input, output, session) {…"/>
          <p:cNvSpPr txBox="1"/>
          <p:nvPr/>
        </p:nvSpPr>
        <p:spPr>
          <a:xfrm>
            <a:off x="1087255" y="3947209"/>
            <a:ext cx="22209491" cy="71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Need to exclude the buttons from themselves being bookmarked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setBookmarkExclude(c("bookmark1", "bookmark2"))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Trigger bookmarking with either button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observeEvent(</a:t>
            </a:r>
            <a:r>
              <a:t>input$bookmark1,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session$</a:t>
            </a:r>
            <a:r>
              <a:rPr>
                <a:solidFill>
                  <a:srgbClr val="FF40FF"/>
                </a:solidFill>
              </a:rPr>
              <a:t>doBookmark()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observeEvent(</a:t>
            </a:r>
            <a:r>
              <a:t>input$bookmark2,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session$</a:t>
            </a:r>
            <a:r>
              <a:rPr>
                <a:solidFill>
                  <a:srgbClr val="FF40FF"/>
                </a:solidFill>
              </a:rPr>
              <a:t>doBookmark()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496" name="Group"/>
          <p:cNvGrpSpPr/>
          <p:nvPr/>
        </p:nvGrpSpPr>
        <p:grpSpPr>
          <a:xfrm>
            <a:off x="10307638" y="6857999"/>
            <a:ext cx="13857979" cy="3905752"/>
            <a:chOff x="0" y="0"/>
            <a:chExt cx="13857978" cy="3905750"/>
          </a:xfrm>
        </p:grpSpPr>
        <p:sp>
          <p:nvSpPr>
            <p:cNvPr id="494" name="To trigger bookmarking from each button, use observeEvent() for each button that calls session$doBookmark()."/>
            <p:cNvSpPr/>
            <p:nvPr/>
          </p:nvSpPr>
          <p:spPr>
            <a:xfrm>
              <a:off x="6245518" y="0"/>
              <a:ext cx="7612461" cy="390575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  <a:r>
                <a:t>To trigger bookmarking from each button, use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observeEvent()</a:t>
              </a:r>
              <a:r>
                <a:t> for each button that calls session</a:t>
              </a:r>
              <a:r>
                <a:rPr>
                  <a:solidFill>
                    <a:srgbClr val="FF40FF"/>
                  </a:solidFill>
                  <a:latin typeface="Monaco"/>
                  <a:ea typeface="Monaco"/>
                  <a:cs typeface="Monaco"/>
                  <a:sym typeface="Monaco"/>
                </a:rPr>
                <a:t>$doBookmark()</a:t>
              </a:r>
              <a:r>
                <a:t>. </a:t>
              </a:r>
            </a:p>
          </p:txBody>
        </p:sp>
        <p:sp>
          <p:nvSpPr>
            <p:cNvPr id="495" name="Triangle"/>
            <p:cNvSpPr/>
            <p:nvPr/>
          </p:nvSpPr>
          <p:spPr>
            <a:xfrm rot="16200000">
              <a:off x="1173086" y="-1164847"/>
              <a:ext cx="3889623" cy="623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93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7" name="Two tabs with checkboxes,…"/>
          <p:cNvSpPr txBox="1"/>
          <p:nvPr/>
        </p:nvSpPr>
        <p:spPr>
          <a:xfrm>
            <a:off x="7404285" y="1475171"/>
            <a:ext cx="957542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Two tabs with checkboxes,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and bookmark button on each tab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ully input-dependent apps: The state of the outputs at time t is fully determined by the state of the inputs at time t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391777"/>
          </a:xfrm>
          <a:prstGeom prst="rect">
            <a:avLst/>
          </a:prstGeom>
        </p:spPr>
        <p:txBody>
          <a:bodyPr/>
          <a:lstStyle/>
          <a:p>
            <a:pPr marL="567297" indent="-567297" defTabSz="767715">
              <a:spcBef>
                <a:spcPts val="2700"/>
              </a:spcBef>
              <a:defRPr sz="5580"/>
            </a:pPr>
            <a:r>
              <a:rPr b="1"/>
              <a:t>Fully input-dependent apps: </a:t>
            </a:r>
            <a:r>
              <a:t>The state of the outputs at time </a:t>
            </a:r>
            <a:r>
              <a:rPr i="1"/>
              <a:t>t</a:t>
            </a:r>
            <a:r>
              <a:rPr b="1"/>
              <a:t> </a:t>
            </a:r>
            <a:r>
              <a:t>is fully determined by the state of the inputs at time </a:t>
            </a:r>
            <a:r>
              <a:rPr i="1"/>
              <a:t>t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Bookmarking should “just work”</a:t>
            </a:r>
            <a:br/>
            <a:endParaRPr sz="1116">
              <a:latin typeface="Times Roman"/>
              <a:ea typeface="Times Roman"/>
              <a:cs typeface="Times Roman"/>
              <a:sym typeface="Times Roman"/>
            </a:endParaRPr>
          </a:p>
          <a:p>
            <a:pPr marL="567297" indent="-567297" defTabSz="767715">
              <a:spcBef>
                <a:spcPts val="2700"/>
              </a:spcBef>
              <a:defRPr sz="5580"/>
            </a:pPr>
            <a:r>
              <a:rPr b="1"/>
              <a:t>Partly input-dependent apps: </a:t>
            </a:r>
            <a:r>
              <a:t>The state of the outputs at time </a:t>
            </a:r>
            <a:r>
              <a:rPr i="1"/>
              <a:t>t</a:t>
            </a:r>
            <a:r>
              <a:rPr b="1"/>
              <a:t> </a:t>
            </a:r>
            <a:r>
              <a:t>is only partly</a:t>
            </a:r>
            <a:r>
              <a:rPr b="1"/>
              <a:t> </a:t>
            </a:r>
            <a:r>
              <a:t>determined by the state of the inputs at time </a:t>
            </a:r>
            <a:r>
              <a:rPr i="1"/>
              <a:t>t </a:t>
            </a:r>
            <a:r>
              <a:t>— other things may influence it, including inputs at previous times, or external data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These apps are not fully reactive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Bookmarking requires additional tools to save &amp; restore desired state</a:t>
            </a:r>
          </a:p>
        </p:txBody>
      </p:sp>
      <p:sp>
        <p:nvSpPr>
          <p:cNvPr id="500" name="input dependenc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 dependence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0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bookmark_03.R"/>
          <p:cNvSpPr txBox="1"/>
          <p:nvPr/>
        </p:nvSpPr>
        <p:spPr>
          <a:xfrm>
            <a:off x="8673536" y="253999"/>
            <a:ext cx="7049630" cy="122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bookmark_03.R</a:t>
            </a:r>
          </a:p>
        </p:txBody>
      </p:sp>
      <p:sp>
        <p:nvSpPr>
          <p:cNvPr id="509" name="Displays the sum of all previous slider values added"/>
          <p:cNvSpPr txBox="1"/>
          <p:nvPr/>
        </p:nvSpPr>
        <p:spPr>
          <a:xfrm>
            <a:off x="4846302" y="1494221"/>
            <a:ext cx="146913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Displays the sum of all previous slider values added</a:t>
            </a:r>
          </a:p>
        </p:txBody>
      </p:sp>
      <p:sp>
        <p:nvSpPr>
          <p:cNvPr id="510" name="Rectangle"/>
          <p:cNvSpPr/>
          <p:nvPr/>
        </p:nvSpPr>
        <p:spPr>
          <a:xfrm>
            <a:off x="679450" y="2964258"/>
            <a:ext cx="13925219" cy="945634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ui &lt;- fluidPage(…"/>
          <p:cNvSpPr txBox="1"/>
          <p:nvPr/>
        </p:nvSpPr>
        <p:spPr>
          <a:xfrm>
            <a:off x="777873" y="3044784"/>
            <a:ext cx="13728372" cy="9295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fluidPage(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sliderInput("n", "Value to add", min = 0, max = 100, value = 50),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actionButton("add", "Add"), 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),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h4("Sum:", textOutput("sum"))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vals &lt;- reactiveValues(sum = 0)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observeEvent(input$add, 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vals$sum + input$n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output$sum &lt;- renderText({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enableBookmarking = "url")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7695707" y="4304844"/>
            <a:ext cx="15132544" cy="3107135"/>
            <a:chOff x="0" y="0"/>
            <a:chExt cx="15132542" cy="3107134"/>
          </a:xfrm>
        </p:grpSpPr>
        <p:sp>
          <p:nvSpPr>
            <p:cNvPr id="512" name="State of output not fully determined by state of inputs since previous input values matter as well"/>
            <p:cNvSpPr/>
            <p:nvPr/>
          </p:nvSpPr>
          <p:spPr>
            <a:xfrm>
              <a:off x="7520082" y="0"/>
              <a:ext cx="7612461" cy="310713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State of output not fully determined by state of inputs since previous input values matter as well</a:t>
              </a:r>
            </a:p>
          </p:txBody>
        </p:sp>
        <p:sp>
          <p:nvSpPr>
            <p:cNvPr id="513" name="Triangle"/>
            <p:cNvSpPr/>
            <p:nvPr/>
          </p:nvSpPr>
          <p:spPr>
            <a:xfrm rot="16200000">
              <a:off x="2209676" y="-2201437"/>
              <a:ext cx="3091007" cy="75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7688059" y="7692429"/>
            <a:ext cx="15140191" cy="3107135"/>
            <a:chOff x="0" y="0"/>
            <a:chExt cx="15140190" cy="3107134"/>
          </a:xfrm>
        </p:grpSpPr>
        <p:sp>
          <p:nvSpPr>
            <p:cNvPr id="515" name="Each time “Add” button is clicked, add input$n to vals$sum, then render text of the sum value"/>
            <p:cNvSpPr/>
            <p:nvPr/>
          </p:nvSpPr>
          <p:spPr>
            <a:xfrm>
              <a:off x="7527731" y="0"/>
              <a:ext cx="7612460" cy="310713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6FF"/>
                  </a:solidFill>
                </a:defRPr>
              </a:lvl1pPr>
            </a:lstStyle>
            <a:p>
              <a:r>
                <a:t>Each time “Add” button is clicked, add input$n to vals$sum, then render text of the sum value</a:t>
              </a:r>
            </a:p>
          </p:txBody>
        </p:sp>
        <p:sp>
          <p:nvSpPr>
            <p:cNvPr id="516" name="Triangle"/>
            <p:cNvSpPr/>
            <p:nvPr/>
          </p:nvSpPr>
          <p:spPr>
            <a:xfrm rot="16200000">
              <a:off x="2213501" y="-2205261"/>
              <a:ext cx="3091006" cy="751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 animBg="1" advAuto="0"/>
      <p:bldP spid="51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2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Rectangle"/>
          <p:cNvSpPr/>
          <p:nvPr/>
        </p:nvSpPr>
        <p:spPr>
          <a:xfrm>
            <a:off x="6178040" y="127555"/>
            <a:ext cx="13456288" cy="124317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ui &lt;- function(request) {…"/>
          <p:cNvSpPr txBox="1"/>
          <p:nvPr/>
        </p:nvSpPr>
        <p:spPr>
          <a:xfrm>
            <a:off x="6277674" y="254000"/>
            <a:ext cx="13257021" cy="1227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</a:t>
            </a:r>
            <a:r>
              <a:rPr>
                <a:solidFill>
                  <a:srgbClr val="005493"/>
                </a:solidFill>
              </a:rPr>
              <a:t>function(request)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sliderInput("n", "Value to add", min = 0, max = 100, value = 50),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actionButton("add", "Add"), 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),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h4("Sum:", textOutput("sum"))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2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}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5493"/>
              </a:solidFill>
            </a:endParaRP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vals &lt;- reactiveValues(sum = 0)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F92"/>
                </a:solidFill>
              </a:rPr>
              <a:t>onBookmark(function(state) {</a:t>
            </a:r>
          </a:p>
          <a:p>
            <a:pPr algn="l">
              <a:defRPr sz="2200">
                <a:solidFill>
                  <a:srgbClr val="FF2F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state$values$currentSum &lt;- vals$sum</a:t>
            </a:r>
          </a:p>
          <a:p>
            <a:pPr algn="l">
              <a:defRPr sz="2200">
                <a:solidFill>
                  <a:srgbClr val="FF2F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onRestore(function(state) {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state$values$currentSum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observeEvent(input$add,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vals$sum + input$n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output$sum &lt;- renderText({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2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FF9300"/>
                </a:solidFill>
              </a:rPr>
              <a:t>enableBookmarking = "url"</a:t>
            </a:r>
            <a:r>
              <a:t>)</a:t>
            </a:r>
          </a:p>
        </p:txBody>
      </p:sp>
      <p:sp>
        <p:nvSpPr>
          <p:cNvPr id="527" name="bookmark_04.R"/>
          <p:cNvSpPr txBox="1"/>
          <p:nvPr/>
        </p:nvSpPr>
        <p:spPr>
          <a:xfrm>
            <a:off x="258712" y="4250245"/>
            <a:ext cx="5068107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bookmark_04.R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13069681" y="5629447"/>
            <a:ext cx="11108636" cy="1854448"/>
            <a:chOff x="0" y="0"/>
            <a:chExt cx="11108635" cy="1854447"/>
          </a:xfrm>
        </p:grpSpPr>
        <p:sp>
          <p:nvSpPr>
            <p:cNvPr id="528" name="When app is bookmarked,…"/>
            <p:cNvSpPr/>
            <p:nvPr/>
          </p:nvSpPr>
          <p:spPr>
            <a:xfrm>
              <a:off x="3496176" y="0"/>
              <a:ext cx="7612460" cy="18453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2F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When app is bookmarked,</a:t>
              </a:r>
            </a:p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save vals$sum in the </a:t>
              </a:r>
            </a:p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bookmark state values</a:t>
              </a:r>
            </a:p>
          </p:txBody>
        </p:sp>
        <p:sp>
          <p:nvSpPr>
            <p:cNvPr id="529" name="Triangle"/>
            <p:cNvSpPr/>
            <p:nvPr/>
          </p:nvSpPr>
          <p:spPr>
            <a:xfrm rot="16200000">
              <a:off x="820122" y="-811883"/>
              <a:ext cx="1846208" cy="34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F92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13069681" y="7661446"/>
            <a:ext cx="11108636" cy="1854448"/>
            <a:chOff x="0" y="0"/>
            <a:chExt cx="11108635" cy="1854447"/>
          </a:xfrm>
        </p:grpSpPr>
        <p:sp>
          <p:nvSpPr>
            <p:cNvPr id="531" name="When app is restored,…"/>
            <p:cNvSpPr/>
            <p:nvPr/>
          </p:nvSpPr>
          <p:spPr>
            <a:xfrm>
              <a:off x="3496176" y="0"/>
              <a:ext cx="7612460" cy="18453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9437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9437FF"/>
                  </a:solidFill>
                </a:defRPr>
              </a:pPr>
              <a:r>
                <a:t>When app is restored, </a:t>
              </a:r>
            </a:p>
            <a:p>
              <a:pPr>
                <a:defRPr sz="4000">
                  <a:solidFill>
                    <a:srgbClr val="9437FF"/>
                  </a:solidFill>
                </a:defRPr>
              </a:pPr>
              <a:r>
                <a:t>retrieve vals$sum from the bookmark state values</a:t>
              </a:r>
            </a:p>
          </p:txBody>
        </p:sp>
        <p:sp>
          <p:nvSpPr>
            <p:cNvPr id="532" name="Triangle"/>
            <p:cNvSpPr/>
            <p:nvPr/>
          </p:nvSpPr>
          <p:spPr>
            <a:xfrm rot="16200000">
              <a:off x="820122" y="-811883"/>
              <a:ext cx="1846208" cy="34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37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 animBg="1" advAuto="0"/>
      <p:bldP spid="53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541" name="Run bookmark_04.R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3541140"/>
          </a:xfrm>
          <a:prstGeom prst="rect">
            <a:avLst/>
          </a:prstGeom>
        </p:spPr>
        <p:txBody>
          <a:bodyPr/>
          <a:lstStyle/>
          <a:p>
            <a:r>
              <a:t>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bookmark_04.R</a:t>
            </a:r>
          </a:p>
          <a:p>
            <a:r>
              <a:t>There is a bug, what is it?</a:t>
            </a:r>
          </a:p>
          <a:p>
            <a:r>
              <a:t>Can you fix it?</a:t>
            </a:r>
          </a:p>
        </p:txBody>
      </p:sp>
      <p:pic>
        <p:nvPicPr>
          <p:cNvPr id="5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73900" y="10509250"/>
            <a:ext cx="4267200" cy="15240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bookmark_05.R"/>
          <p:cNvSpPr txBox="1"/>
          <p:nvPr/>
        </p:nvSpPr>
        <p:spPr>
          <a:xfrm>
            <a:off x="8667185" y="6247414"/>
            <a:ext cx="7049630" cy="122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bookmark_05.R</a:t>
            </a:r>
          </a:p>
        </p:txBody>
      </p:sp>
      <p:sp>
        <p:nvSpPr>
          <p:cNvPr id="551" name="Solution to the previous exercise"/>
          <p:cNvSpPr txBox="1"/>
          <p:nvPr/>
        </p:nvSpPr>
        <p:spPr>
          <a:xfrm>
            <a:off x="4792910" y="4292600"/>
            <a:ext cx="1479818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 to the previous exercise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bookmarking"/>
          <p:cNvSpPr txBox="1"/>
          <p:nvPr/>
        </p:nvSpPr>
        <p:spPr>
          <a:xfrm>
            <a:off x="80527" y="9325888"/>
            <a:ext cx="19995412" cy="290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150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bookmarking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bookmarking"/>
          <p:cNvSpPr txBox="1"/>
          <p:nvPr/>
        </p:nvSpPr>
        <p:spPr>
          <a:xfrm>
            <a:off x="80527" y="9325888"/>
            <a:ext cx="19995412" cy="290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fontScale="70000" lnSpcReduction="20000"/>
          </a:bodyPr>
          <a:lstStyle>
            <a:lvl1pPr algn="l">
              <a:defRPr sz="150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Final Project Office </a:t>
            </a:r>
            <a:r>
              <a:rPr lang="en-US" dirty="0" err="1"/>
              <a:t>hrs</a:t>
            </a:r>
            <a:r>
              <a:rPr lang="en-US" dirty="0"/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5531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du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41019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Bookmarking</a:t>
            </a:r>
          </a:p>
          <a:p>
            <a:pPr marL="1064005" lvl="1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How to bookmark</a:t>
            </a:r>
          </a:p>
          <a:p>
            <a:pPr marL="1064005" lvl="1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Bookmarking options</a:t>
            </a:r>
          </a:p>
          <a:p>
            <a:pPr marL="1064005" lvl="1" indent="-541019" defTabSz="586104">
              <a:spcBef>
                <a:spcPts val="210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Customizing bookmarks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otivation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apture the results you're currently seeing in a Shiny app, by snapshotting inputs and sta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t>Capture the results you're currently seeing in a Shiny app, by snapshotting inputs and state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Creates a URL that can be shared with others, or bookmarked for your own future use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Applications: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Collaboration across researchers: Biostatistician creates an app, passes on to the biologist to explore, biologist wants to communicate specific findings back to the biostatistician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Sharing results with a coworker/manager: Instead of sending someone to your app and then asking them to click this, check that, choose this, etc.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Education:</a:t>
            </a:r>
          </a:p>
          <a:p>
            <a:pPr marL="1437405" lvl="2" indent="-420897" defTabSz="569594">
              <a:spcBef>
                <a:spcPts val="2000"/>
              </a:spcBef>
              <a:defRPr sz="4140"/>
            </a:pPr>
            <a:r>
              <a:t>If using a Shiny app to teach concepts, students might be asked to play around with a distribution by tweaking inputs, and submit the output</a:t>
            </a:r>
          </a:p>
          <a:p>
            <a:pPr marL="1437405" lvl="2" indent="-420897" defTabSz="569594">
              <a:spcBef>
                <a:spcPts val="2000"/>
              </a:spcBef>
              <a:defRPr sz="4140"/>
            </a:pPr>
            <a:r>
              <a:t>Or an instructor might want to provide multiple scenarios in an app for students to explore</a:t>
            </a:r>
          </a:p>
        </p:txBody>
      </p:sp>
      <p:sp>
        <p:nvSpPr>
          <p:cNvPr id="408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ow to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How to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bookmark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 very simple app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very simple app</a:t>
            </a:r>
          </a:p>
        </p:txBody>
      </p:sp>
      <p:sp>
        <p:nvSpPr>
          <p:cNvPr id="413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ui &lt;- fluidPage(…"/>
          <p:cNvSpPr txBox="1"/>
          <p:nvPr/>
        </p:nvSpPr>
        <p:spPr>
          <a:xfrm>
            <a:off x="1022403" y="2705099"/>
            <a:ext cx="13074908" cy="716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pic>
        <p:nvPicPr>
          <p:cNvPr id="415" name="Screen Shot 2017-05-03 at 18.59.52.png" descr="Screen Shot 2017-05-03 at 18.59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0" y="4724651"/>
            <a:ext cx="9036050" cy="3127865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Enabling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Enabling bookmarking</a:t>
            </a:r>
          </a:p>
        </p:txBody>
      </p:sp>
      <p:sp>
        <p:nvSpPr>
          <p:cNvPr id="418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ui &lt;- function(request) {…"/>
          <p:cNvSpPr txBox="1"/>
          <p:nvPr/>
        </p:nvSpPr>
        <p:spPr>
          <a:xfrm>
            <a:off x="1022403" y="2700986"/>
            <a:ext cx="13074908" cy="8805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</a:t>
            </a:r>
            <a:r>
              <a:rPr>
                <a:solidFill>
                  <a:srgbClr val="005493"/>
                </a:solidFill>
              </a:rPr>
              <a:t>function(request) {</a:t>
            </a:r>
            <a:endParaRPr>
              <a:solidFill>
                <a:srgbClr val="FF9300"/>
              </a:solidFill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verbatimTextOutput("out"),</a:t>
            </a:r>
          </a:p>
          <a:p>
            <a:pPr algn="l">
              <a:defRPr sz="3200">
                <a:solidFill>
                  <a:srgbClr val="0096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009193"/>
                </a:solidFill>
              </a:rPr>
              <a:t>enableBookmarking = </a:t>
            </a:r>
            <a:r>
              <a:t>"</a:t>
            </a:r>
            <a:r>
              <a:rPr>
                <a:solidFill>
                  <a:srgbClr val="FF9300"/>
                </a:solidFill>
              </a:rPr>
              <a:t>url</a:t>
            </a:r>
            <a:r>
              <a:t>")</a:t>
            </a:r>
          </a:p>
        </p:txBody>
      </p:sp>
      <p:grpSp>
        <p:nvGrpSpPr>
          <p:cNvPr id="422" name="Group"/>
          <p:cNvGrpSpPr/>
          <p:nvPr/>
        </p:nvGrpSpPr>
        <p:grpSpPr>
          <a:xfrm>
            <a:off x="12762572" y="9599180"/>
            <a:ext cx="10954678" cy="3135746"/>
            <a:chOff x="0" y="0"/>
            <a:chExt cx="10954678" cy="3135744"/>
          </a:xfrm>
        </p:grpSpPr>
        <p:sp>
          <p:nvSpPr>
            <p:cNvPr id="420" name="There must be a call to enableBookmarking()"/>
            <p:cNvSpPr/>
            <p:nvPr/>
          </p:nvSpPr>
          <p:spPr>
            <a:xfrm>
              <a:off x="3342218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There must be a call to enableBookmarking()</a:t>
              </a:r>
            </a:p>
          </p:txBody>
        </p:sp>
        <p:sp>
          <p:nvSpPr>
            <p:cNvPr id="421" name="Triangle"/>
            <p:cNvSpPr/>
            <p:nvPr/>
          </p:nvSpPr>
          <p:spPr>
            <a:xfrm rot="16200000">
              <a:off x="102495" y="-94256"/>
              <a:ext cx="3127505" cy="333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6684938" y="5088379"/>
            <a:ext cx="17032312" cy="1626463"/>
            <a:chOff x="0" y="0"/>
            <a:chExt cx="17032311" cy="1626462"/>
          </a:xfrm>
        </p:grpSpPr>
        <p:sp>
          <p:nvSpPr>
            <p:cNvPr id="423" name="A button for bookmarking"/>
            <p:cNvSpPr/>
            <p:nvPr/>
          </p:nvSpPr>
          <p:spPr>
            <a:xfrm>
              <a:off x="9419852" y="0"/>
              <a:ext cx="7612460" cy="16157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6FF"/>
                  </a:solidFill>
                </a:defRPr>
              </a:lvl1pPr>
            </a:lstStyle>
            <a:p>
              <a:r>
                <a:t>A button for bookmarking</a:t>
              </a:r>
            </a:p>
          </p:txBody>
        </p:sp>
        <p:sp>
          <p:nvSpPr>
            <p:cNvPr id="424" name="Triangle"/>
            <p:cNvSpPr/>
            <p:nvPr/>
          </p:nvSpPr>
          <p:spPr>
            <a:xfrm rot="16200000">
              <a:off x="3895953" y="-3887714"/>
              <a:ext cx="1618223" cy="941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8" name="Group"/>
          <p:cNvGrpSpPr/>
          <p:nvPr/>
        </p:nvGrpSpPr>
        <p:grpSpPr>
          <a:xfrm>
            <a:off x="7342505" y="2070100"/>
            <a:ext cx="16374745" cy="2373937"/>
            <a:chOff x="0" y="0"/>
            <a:chExt cx="16374744" cy="2373936"/>
          </a:xfrm>
        </p:grpSpPr>
        <p:sp>
          <p:nvSpPr>
            <p:cNvPr id="426" name="Group"/>
            <p:cNvSpPr/>
            <p:nvPr/>
          </p:nvSpPr>
          <p:spPr>
            <a:xfrm>
              <a:off x="8762285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 UI portion must be a function that takes one argument</a:t>
              </a:r>
            </a:p>
          </p:txBody>
        </p:sp>
        <p:sp>
          <p:nvSpPr>
            <p:cNvPr id="427" name="Triangle"/>
            <p:cNvSpPr/>
            <p:nvPr/>
          </p:nvSpPr>
          <p:spPr>
            <a:xfrm rot="16200000">
              <a:off x="3189312" y="-3189313"/>
              <a:ext cx="2373937" cy="875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 advAuto="0"/>
      <p:bldP spid="425" grpId="0" animBg="1" advAuto="0"/>
      <p:bldP spid="42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37" name="Screen Shot 2017-05-01 at 23.12.12.png" descr="Screen Shot 2017-05-01 at 23.12.12.png"/>
          <p:cNvPicPr>
            <a:picLocks noChangeAspect="1"/>
          </p:cNvPicPr>
          <p:nvPr/>
        </p:nvPicPr>
        <p:blipFill>
          <a:blip r:embed="rId4"/>
          <a:srcRect t="7455"/>
          <a:stretch>
            <a:fillRect/>
          </a:stretch>
        </p:blipFill>
        <p:spPr>
          <a:xfrm>
            <a:off x="3454400" y="3746327"/>
            <a:ext cx="17475200" cy="6722806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1471</Words>
  <Application>Microsoft Office PowerPoint</Application>
  <PresentationFormat>Custom</PresentationFormat>
  <Paragraphs>229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Avenir Roman</vt:lpstr>
      <vt:lpstr>Courier</vt:lpstr>
      <vt:lpstr>Gill Sans</vt:lpstr>
      <vt:lpstr>Gill Sans Light</vt:lpstr>
      <vt:lpstr>Helvetica</vt:lpstr>
      <vt:lpstr>Helvetica Neue</vt:lpstr>
      <vt:lpstr>Monaco</vt:lpstr>
      <vt:lpstr>Times Roman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</cp:revision>
  <dcterms:modified xsi:type="dcterms:W3CDTF">2022-03-02T14:59:42Z</dcterms:modified>
</cp:coreProperties>
</file>